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90" r:id="rId33"/>
    <p:sldId id="286" r:id="rId34"/>
    <p:sldId id="287" r:id="rId35"/>
    <p:sldId id="291" r:id="rId36"/>
    <p:sldId id="292" r:id="rId37"/>
    <p:sldId id="288" r:id="rId3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(0) 시작" id="{297074F1-5B03-44FA-A3ED-656009CA5A58}">
          <p14:sldIdLst>
            <p14:sldId id="256"/>
          </p14:sldIdLst>
        </p14:section>
        <p14:section name="(1) 시장/기술 동향 분석" id="{86CDA3ED-FD27-4EC8-9D1A-029C02BFAD5E}">
          <p14:sldIdLst>
            <p14:sldId id="257"/>
            <p14:sldId id="258"/>
          </p14:sldIdLst>
        </p14:section>
        <p14:section name="(2) 요구사항 정의서" id="{A90D8C68-7AA2-4FD5-8C62-417CB4FAD1AB}">
          <p14:sldIdLst>
            <p14:sldId id="259"/>
            <p14:sldId id="260"/>
            <p14:sldId id="261"/>
            <p14:sldId id="262"/>
          </p14:sldIdLst>
        </p14:section>
        <p14:section name="(3) 서비스 구성도" id="{7FCD53E5-8D30-4614-BD3F-A981A714F37D}">
          <p14:sldIdLst>
            <p14:sldId id="263"/>
            <p14:sldId id="264"/>
          </p14:sldIdLst>
        </p14:section>
        <p14:section name="(4) 하드웨어/센서 구성도" id="{2AAF9E1B-8CFB-44DE-B22D-C1A3573FE807}">
          <p14:sldIdLst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(5) 메뉴구성도" id="{9C479116-DE3D-402A-A9D3-B84C003EB5B0}">
          <p14:sldIdLst>
            <p14:sldId id="271"/>
          </p14:sldIdLst>
        </p14:section>
        <p14:section name="(6) 화면 설계도" id="{3E48DA37-09FE-4C77-A16E-82E300A15D52}">
          <p14:sldIdLst>
            <p14:sldId id="272"/>
            <p14:sldId id="273"/>
            <p14:sldId id="274"/>
            <p14:sldId id="275"/>
            <p14:sldId id="276"/>
          </p14:sldIdLst>
        </p14:section>
        <p14:section name="(7) 기능 처리도(기능 흐름도)" id="{3C708F9D-175A-4C46-ACA3-1D750F35BC59}">
          <p14:sldIdLst>
            <p14:sldId id="277"/>
          </p14:sldIdLst>
        </p14:section>
        <p14:section name="(8) 알고리즘 명세서" id="{72947777-F2EE-448C-8006-D9A21D2C45AD}">
          <p14:sldIdLst>
            <p14:sldId id="278"/>
            <p14:sldId id="279"/>
            <p14:sldId id="280"/>
          </p14:sldIdLst>
        </p14:section>
        <p14:section name="(9) 하드웨어 설계도" id="{FCEA79F3-C52F-4DF0-8210-97F9F548E0C7}">
          <p14:sldIdLst>
            <p14:sldId id="281"/>
            <p14:sldId id="282"/>
            <p14:sldId id="283"/>
            <p14:sldId id="284"/>
          </p14:sldIdLst>
        </p14:section>
        <p14:section name="(10) 프로그램목록" id="{ED41ACB7-DF2C-4FC3-9F1A-C57BFCC0BAD1}">
          <p14:sldIdLst>
            <p14:sldId id="285"/>
            <p14:sldId id="289"/>
            <p14:sldId id="290"/>
          </p14:sldIdLst>
        </p14:section>
        <p14:section name="(11) 핵심소스코드" id="{7C2B11D3-F7AC-4D41-ACC5-27F94D607E17}">
          <p14:sldIdLst>
            <p14:sldId id="286"/>
            <p14:sldId id="287"/>
          </p14:sldIdLst>
        </p14:section>
        <p14:section name="(12) 기능 실사사진" id="{0504591E-2F0A-481C-963B-960010B95095}">
          <p14:sldIdLst>
            <p14:sldId id="291"/>
            <p14:sldId id="292"/>
          </p14:sldIdLst>
        </p14:section>
        <p14:section name="(13) 끝" id="{DA0FB98F-AF69-41D0-80F3-E865E85CDBE9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792"/>
      </p:cViewPr>
      <p:guideLst>
        <p:guide orient="horz" pos="215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273CBA9-92A0-4CCB-BC06-6B10908A6461}" type="datetime1">
              <a:rPr lang="ko-KR" altLang="en-US"/>
              <a:pPr lvl="0">
                <a:defRPr/>
              </a:pPr>
              <a:t>2023-01-18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47AF852-0AE5-468E-8B3A-ADA1918C49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32166" y="155690"/>
            <a:ext cx="936104" cy="489971"/>
          </a:xfrm>
          <a:prstGeom prst="rect">
            <a:avLst/>
          </a:prstGeom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0" y="713906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8"/>
          <p:cNvSpPr txBox="1"/>
          <p:nvPr/>
        </p:nvSpPr>
        <p:spPr>
          <a:xfrm>
            <a:off x="1203791" y="3495292"/>
            <a:ext cx="7024450" cy="903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 spc="-151">
                <a:solidFill>
                  <a:srgbClr val="77787B"/>
                </a:solidFill>
              </a:rPr>
              <a:t>프로젝트 명 </a:t>
            </a:r>
            <a:r>
              <a:rPr lang="en-US" altLang="ko-KR" b="1" spc="-151">
                <a:solidFill>
                  <a:srgbClr val="77787B"/>
                </a:solidFill>
              </a:rPr>
              <a:t>:</a:t>
            </a:r>
            <a:r>
              <a:rPr lang="ko-KR" altLang="en-US" b="1" spc="-151">
                <a:solidFill>
                  <a:srgbClr val="77787B"/>
                </a:solidFill>
              </a:rPr>
              <a:t> </a:t>
            </a:r>
            <a:r>
              <a:rPr lang="en-US" altLang="ko-KR" b="1" spc="-151">
                <a:solidFill>
                  <a:srgbClr val="77787B"/>
                </a:solidFill>
                <a:latin typeface="맑은 고딕"/>
                <a:ea typeface="맑은 고딕"/>
              </a:rPr>
              <a:t>Quantum-Safe 기술을 이용한 자율 주행 자동차와 차세대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b="1" spc="-151">
                <a:solidFill>
                  <a:srgbClr val="77787B"/>
                </a:solidFill>
                <a:latin typeface="맑은 고딕"/>
                <a:ea typeface="맑은 고딕"/>
              </a:rPr>
              <a:t>교통 정보 체계(V2X)의 안전한 연동에 필요한 보안 모바일 망 서비스 구현</a:t>
            </a:r>
          </a:p>
        </p:txBody>
      </p:sp>
      <p:sp>
        <p:nvSpPr>
          <p:cNvPr id="9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24200" y="6308821"/>
            <a:ext cx="2895600" cy="365125"/>
          </a:xfrm>
        </p:spPr>
        <p:txBody>
          <a:bodyPr vert="horz" lIns="91440" tIns="45720" rIns="91440" bIns="45720" anchor="ctr"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10" name="그룹 14"/>
          <p:cNvGrpSpPr/>
          <p:nvPr/>
        </p:nvGrpSpPr>
        <p:grpSpPr>
          <a:xfrm>
            <a:off x="75730" y="116148"/>
            <a:ext cx="2192015" cy="600146"/>
            <a:chOff x="75729" y="166947"/>
            <a:chExt cx="2192015" cy="600145"/>
          </a:xfrm>
        </p:grpSpPr>
        <p:grpSp>
          <p:nvGrpSpPr>
            <p:cNvPr id="11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2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23"/>
              <p:cNvSpPr txBox="1"/>
              <p:nvPr/>
            </p:nvSpPr>
            <p:spPr>
              <a:xfrm>
                <a:off x="683568" y="199272"/>
                <a:ext cx="1446223" cy="449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24"/>
          <p:cNvSpPr txBox="1"/>
          <p:nvPr/>
        </p:nvSpPr>
        <p:spPr>
          <a:xfrm>
            <a:off x="808680" y="4589495"/>
            <a:ext cx="7526640" cy="447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2021. 08. 29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1115613" y="1866032"/>
            <a:ext cx="7024451" cy="84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spc="-151">
                <a:solidFill>
                  <a:srgbClr val="953735"/>
                </a:solidFill>
              </a:rPr>
              <a:t>SW</a:t>
            </a:r>
            <a:r>
              <a:rPr lang="ko-KR" altLang="en-US" sz="5000" b="1" spc="-151">
                <a:solidFill>
                  <a:srgbClr val="953735"/>
                </a:solidFill>
              </a:rPr>
              <a:t>개발</a:t>
            </a:r>
            <a:r>
              <a:rPr lang="en-US" altLang="ko-KR" sz="5000" b="1" spc="-151">
                <a:solidFill>
                  <a:srgbClr val="953735"/>
                </a:solidFill>
              </a:rPr>
              <a:t>/HW</a:t>
            </a:r>
            <a:r>
              <a:rPr lang="ko-KR" altLang="en-US" sz="5000" b="1" spc="-151">
                <a:solidFill>
                  <a:srgbClr val="953735"/>
                </a:solidFill>
              </a:rPr>
              <a:t>제작 설계서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66718"/>
              </p:ext>
            </p:extLst>
          </p:nvPr>
        </p:nvGraphicFramePr>
        <p:xfrm>
          <a:off x="4921777" y="2223513"/>
          <a:ext cx="3754679" cy="3070856"/>
        </p:xfrm>
        <a:graphic>
          <a:graphicData uri="http://schemas.openxmlformats.org/drawingml/2006/table">
            <a:tbl>
              <a:tblPr firstRow="1" bandRow="1"/>
              <a:tblGrid>
                <a:gridCol w="781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9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ESP-8266</a:t>
                      </a:r>
                      <a:endParaRPr lang="en-US" sz="9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신호등 모듈의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D5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신호등 모듈의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R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D6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신호등 모듈의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Y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2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D7</a:t>
                      </a:r>
                      <a:endParaRPr lang="en-US" sz="9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신호등 모듈의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G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9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ELB061002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ESP-8266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5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ESP-8266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D5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5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ESP-8266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D6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5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</a:rPr>
                        <a:t>ESP-8266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D7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682" y="2118171"/>
            <a:ext cx="4595125" cy="32815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41682" y="1390103"/>
            <a:ext cx="199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신호등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682" y="1404719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교통정보</a:t>
            </a:r>
            <a:r>
              <a:rPr lang="en-US" altLang="ko-KR" b="1" dirty="0"/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0114" y="1817445"/>
            <a:ext cx="7546058" cy="4750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0282" y="1906683"/>
            <a:ext cx="7468142" cy="4757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34CEC8-28D2-4AD3-8670-790877ABC97D}"/>
              </a:ext>
            </a:extLst>
          </p:cNvPr>
          <p:cNvSpPr txBox="1"/>
          <p:nvPr/>
        </p:nvSpPr>
        <p:spPr>
          <a:xfrm>
            <a:off x="241682" y="1404719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교통정보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709" y="1928283"/>
            <a:ext cx="8223137" cy="3857376"/>
          </a:xfrm>
          <a:prstGeom prst="rect">
            <a:avLst/>
          </a:prstGeom>
        </p:spPr>
      </p:pic>
      <p:sp>
        <p:nvSpPr>
          <p:cNvPr id="46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47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2" name="TextBox 32"/>
          <p:cNvSpPr txBox="1"/>
          <p:nvPr/>
        </p:nvSpPr>
        <p:spPr>
          <a:xfrm>
            <a:off x="241682" y="1395273"/>
            <a:ext cx="114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3.</a:t>
            </a:r>
            <a:r>
              <a:rPr lang="ko-KR" altLang="en-US" b="1" dirty="0"/>
              <a:t> 정류장</a:t>
            </a: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C623862-0286-42F8-AD26-D2FB6FDB9C0D}"/>
              </a:ext>
            </a:extLst>
          </p:cNvPr>
          <p:cNvSpPr/>
          <p:nvPr/>
        </p:nvSpPr>
        <p:spPr>
          <a:xfrm flipV="1">
            <a:off x="-555028" y="-606720"/>
            <a:ext cx="1181047" cy="1219241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682" y="1417394"/>
            <a:ext cx="114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자동차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6597" y="1896380"/>
            <a:ext cx="6403453" cy="4559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554" y="1817445"/>
            <a:ext cx="8477235" cy="4217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32E96-B904-4D8E-BD0F-263A6B979C3E}"/>
              </a:ext>
            </a:extLst>
          </p:cNvPr>
          <p:cNvSpPr txBox="1"/>
          <p:nvPr/>
        </p:nvSpPr>
        <p:spPr>
          <a:xfrm>
            <a:off x="241682" y="1417394"/>
            <a:ext cx="114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자동차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메뉴 구성도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6239" y="1377951"/>
            <a:ext cx="6102247" cy="515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745442"/>
              </p:ext>
            </p:extLst>
          </p:nvPr>
        </p:nvGraphicFramePr>
        <p:xfrm>
          <a:off x="344488" y="1716089"/>
          <a:ext cx="8455027" cy="4794330"/>
        </p:xfrm>
        <a:graphic>
          <a:graphicData uri="http://schemas.openxmlformats.org/drawingml/2006/table">
            <a:tbl>
              <a:tblPr firstRow="1" bandRow="1"/>
              <a:tblGrid>
                <a:gridCol w="219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7059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300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0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START_01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0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시작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0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첫 화면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Start 버튼을 누르면 TCP 통신이 활성화된다.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89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TCP 통신이 활성화되어 있지 않은 경우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Start 버튼을 누르면 TCP 통신이 활성화되며 다음 화면으로 이동한다. </a:t>
                      </a:r>
                    </a:p>
                    <a:p>
                      <a:pPr>
                        <a:defRPr/>
                      </a:pP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TCP 통신이 활성화되어 있는 경우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화면을 거치지 않고, 다음 기능 번호(EXCHANGE_01)로 넘어간다.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0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인터페이스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웹 소켓 통신 활성화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화면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2" y="1238250"/>
            <a:ext cx="1377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시작화면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2698766" y="1817445"/>
            <a:ext cx="3746468" cy="2134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41247"/>
              </p:ext>
            </p:extLst>
          </p:nvPr>
        </p:nvGraphicFramePr>
        <p:xfrm>
          <a:off x="344488" y="1716088"/>
          <a:ext cx="8455027" cy="4815340"/>
        </p:xfrm>
        <a:graphic>
          <a:graphicData uri="http://schemas.openxmlformats.org/drawingml/2006/table">
            <a:tbl>
              <a:tblPr firstRow="1" bandRow="1"/>
              <a:tblGrid>
                <a:gridCol w="219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0399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300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EXCHANGE_01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공개키 교환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양자내성암호 통신에 사용될 공개키를 교환한다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98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자동차의 공개키를 갖고 있지 않은 경우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공개키가 교환되길 대기한다.</a:t>
                      </a:r>
                    </a:p>
                    <a:p>
                      <a:pPr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 자동차의 공개키를 갖고 있는 경우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화면을 거치지 않고, 다음 기능 번호(ENCRYPTO_01)로 넘어간다.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2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인터페이스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공개키 교환 대기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키 생성 및 교환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화면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1" y="1238250"/>
            <a:ext cx="367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공개키 교환</a:t>
            </a:r>
            <a:r>
              <a:rPr lang="en-US" altLang="ko-KR" b="1" dirty="0"/>
              <a:t>(</a:t>
            </a:r>
            <a:r>
              <a:rPr lang="ko-KR" altLang="en-US" b="1" dirty="0"/>
              <a:t>교통정보관리체계</a:t>
            </a:r>
            <a:r>
              <a:rPr lang="en-US" altLang="ko-KR" b="1" dirty="0"/>
              <a:t>)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75841" y="1781655"/>
            <a:ext cx="3798109" cy="23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770033"/>
              </p:ext>
            </p:extLst>
          </p:nvPr>
        </p:nvGraphicFramePr>
        <p:xfrm>
          <a:off x="344488" y="1716088"/>
          <a:ext cx="8455027" cy="4826225"/>
        </p:xfrm>
        <a:graphic>
          <a:graphicData uri="http://schemas.openxmlformats.org/drawingml/2006/table">
            <a:tbl>
              <a:tblPr firstRow="1" bandRow="1"/>
              <a:tblGrid>
                <a:gridCol w="219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2805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300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2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EXCHANGE_02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2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공개키 교환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2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양자내성암호 통신에 사용될 공개키를 교환한다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52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교통정보관리체계의 공개키를 갖고 있지 않은 경우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공개키가 교환되길 대기한다.</a:t>
                      </a:r>
                    </a:p>
                    <a:p>
                      <a:pPr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교통정보관리체계의 공개키를 갖고 있는 경우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화면을 거치지 않고, 다음 기능 번호(DECRYPTO_01)로 넘어간다.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2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인터페이스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웹 소켓 통신 활성화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키 생성 및 교환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화면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2" y="1238250"/>
            <a:ext cx="2539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3.</a:t>
            </a:r>
            <a:r>
              <a:rPr lang="ko-KR" altLang="en-US" b="1" dirty="0"/>
              <a:t> 공개키 교환</a:t>
            </a:r>
            <a:r>
              <a:rPr lang="en-US" altLang="ko-KR" b="1" dirty="0"/>
              <a:t>(</a:t>
            </a:r>
            <a:r>
              <a:rPr lang="ko-KR" altLang="en-US" b="1" dirty="0"/>
              <a:t>자동차</a:t>
            </a:r>
            <a:r>
              <a:rPr lang="en-US" altLang="ko-KR" b="1" dirty="0"/>
              <a:t>)</a:t>
            </a:r>
          </a:p>
        </p:txBody>
      </p:sp>
      <p:pic>
        <p:nvPicPr>
          <p:cNvPr id="45" name="그림 44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2682000" y="1780609"/>
            <a:ext cx="3780000" cy="22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DFC65-F1EC-4DF1-AF49-334C4043713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3528" y="78044"/>
            <a:ext cx="8807888" cy="911286"/>
            <a:chOff x="1847528" y="78042"/>
            <a:chExt cx="8807888" cy="911286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9912424" y="78042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그룹 8"/>
            <p:cNvGrpSpPr/>
            <p:nvPr/>
          </p:nvGrpSpPr>
          <p:grpSpPr>
            <a:xfrm>
              <a:off x="1847528" y="476672"/>
              <a:ext cx="8807888" cy="512656"/>
              <a:chOff x="1847528" y="476672"/>
              <a:chExt cx="8807888" cy="512656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1948356" y="541195"/>
                <a:ext cx="2591728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799856" y="548680"/>
                <a:ext cx="5328592" cy="0"/>
              </a:xfrm>
              <a:prstGeom prst="line">
                <a:avLst/>
              </a:prstGeom>
              <a:ln w="28575">
                <a:solidFill>
                  <a:srgbClr val="3B5AA8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8" name="제목 12"/>
              <p:cNvSpPr txBox="1"/>
              <p:nvPr/>
            </p:nvSpPr>
            <p:spPr>
              <a:xfrm>
                <a:off x="1847528" y="692697"/>
                <a:ext cx="2808312" cy="296631"/>
              </a:xfrm>
              <a:prstGeom prst="rect">
                <a:avLst/>
              </a:prstGeom>
            </p:spPr>
            <p:txBody>
              <a:bodyPr vert="horz" lIns="91440" tIns="45720" rIns="91440" bIns="4572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en-US" altLang="ko-KR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| 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시장</a:t>
                </a:r>
                <a:r>
                  <a:rPr lang="en-US" altLang="ko-KR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/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기술 동향 분석</a:t>
                </a:r>
                <a:endParaRPr lang="ko-KR" altLang="en-US" sz="1700" spc="-51" dirty="0">
                  <a:solidFill>
                    <a:schemeClr val="bg1"/>
                  </a:solidFill>
                  <a:latin typeface="+mn-ea"/>
                  <a:cs typeface="+mj-cs"/>
                </a:endParaRPr>
              </a:p>
            </p:txBody>
          </p:sp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0200456" y="476672"/>
                <a:ext cx="454960" cy="15896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</p:grpSp>
      <p:sp>
        <p:nvSpPr>
          <p:cNvPr id="7" name="TextBox 6"/>
          <p:cNvSpPr txBox="1"/>
          <p:nvPr/>
        </p:nvSpPr>
        <p:spPr>
          <a:xfrm>
            <a:off x="323528" y="4010597"/>
            <a:ext cx="85483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dirty="0"/>
              <a:t>최근 구글</a:t>
            </a:r>
            <a:r>
              <a:rPr lang="en-US" altLang="ko-KR" sz="1600" dirty="0"/>
              <a:t>, </a:t>
            </a:r>
            <a:r>
              <a:rPr lang="ko-KR" altLang="en-US" sz="1600" dirty="0"/>
              <a:t>중국에서 기존 컴퓨터의 계산능력을 뛰어넘는 양자 우위 또는 이점</a:t>
            </a:r>
            <a:r>
              <a:rPr lang="en-US" altLang="ko-KR" sz="1600" dirty="0"/>
              <a:t>(Quantum supremacy </a:t>
            </a:r>
            <a:r>
              <a:rPr lang="ko-KR" altLang="en-US" sz="1600" dirty="0"/>
              <a:t>또는 </a:t>
            </a:r>
            <a:r>
              <a:rPr lang="en-US" altLang="ko-KR" sz="1600" dirty="0"/>
              <a:t>Quantum advantage)을</a:t>
            </a:r>
            <a:r>
              <a:rPr lang="ko-KR" altLang="en-US" sz="1600" dirty="0"/>
              <a:t> 달성했다는 기사가 나오는 등 양자컴퓨터 기술이 급속하게 발전하고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양자컴퓨터의 발전이 긍정적인 부분이 많지만, 현대 암호체계에는 큰 위협이 되고 있다</a:t>
            </a:r>
            <a:r>
              <a:rPr lang="en-US" altLang="ko-KR" sz="1600" dirty="0"/>
              <a:t>.</a:t>
            </a:r>
          </a:p>
          <a:p>
            <a:pPr algn="just">
              <a:defRPr/>
            </a:pPr>
            <a:endParaRPr lang="en-US" altLang="ko-KR" sz="1600" dirty="0"/>
          </a:p>
          <a:p>
            <a:pPr algn="just">
              <a:defRPr/>
            </a:pPr>
            <a:r>
              <a:rPr lang="ko-KR" altLang="en-US" sz="1600" dirty="0"/>
              <a:t>현재 사용하고 있는 공개키 암호를 대체하기 위하여</a:t>
            </a:r>
            <a:r>
              <a:rPr lang="en-US" altLang="ko-KR" sz="1600" dirty="0"/>
              <a:t>, </a:t>
            </a:r>
            <a:r>
              <a:rPr lang="ko-KR" altLang="en-US" sz="1600" dirty="0"/>
              <a:t>미국 NIST에서는 양자 내성 암호</a:t>
            </a:r>
            <a:r>
              <a:rPr lang="en-US" altLang="ko-KR" sz="1600" dirty="0"/>
              <a:t>(Post quantum Cryptography) </a:t>
            </a:r>
            <a:r>
              <a:rPr lang="ko-KR" altLang="en-US" sz="1600" dirty="0"/>
              <a:t>연구는 공개키 암호가 처음 개발된 </a:t>
            </a:r>
            <a:r>
              <a:rPr lang="en-US" altLang="ko-KR" sz="1600" dirty="0"/>
              <a:t>70</a:t>
            </a:r>
            <a:r>
              <a:rPr lang="ko-KR" altLang="en-US" sz="1600" dirty="0"/>
              <a:t>년대 후반부터 지속해서 연구가 진행되어왔고</a:t>
            </a:r>
            <a:r>
              <a:rPr lang="en-US" altLang="ko-KR" sz="1600" dirty="0"/>
              <a:t>, </a:t>
            </a:r>
            <a:r>
              <a:rPr lang="ko-KR" altLang="en-US" sz="1600" dirty="0"/>
              <a:t>양자컴퓨터 이슈가 되었던 </a:t>
            </a:r>
            <a:r>
              <a:rPr lang="en-US" altLang="ko-KR" sz="1600" dirty="0"/>
              <a:t>2000</a:t>
            </a:r>
            <a:r>
              <a:rPr lang="ko-KR" altLang="en-US" sz="1600" dirty="0"/>
              <a:t>년대 초반에 연구가 확대되었고</a:t>
            </a:r>
            <a:r>
              <a:rPr lang="en-US" altLang="ko-KR" sz="1600" dirty="0"/>
              <a:t>, </a:t>
            </a:r>
            <a:r>
              <a:rPr lang="ko-KR" altLang="en-US" sz="1600" dirty="0"/>
              <a:t>일부는 실용화도 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미국 NIST는 기존 개발결과와 새로운 우수한 공개키 암호를 확보하기 위한 공모사업을 </a:t>
            </a:r>
            <a:r>
              <a:rPr lang="en-US" altLang="ko-KR" sz="1600" dirty="0"/>
              <a:t>2016</a:t>
            </a:r>
            <a:r>
              <a:rPr lang="ko-KR" altLang="en-US" sz="1600" dirty="0"/>
              <a:t>년부터 진행하고 있으며</a:t>
            </a:r>
            <a:r>
              <a:rPr lang="en-US" altLang="ko-KR" sz="1600" dirty="0"/>
              <a:t>, 2024</a:t>
            </a:r>
            <a:r>
              <a:rPr lang="ko-KR" altLang="en-US" sz="1600" dirty="0"/>
              <a:t>년에 표준화 완료를 목표로 하고 있다</a:t>
            </a:r>
            <a:r>
              <a:rPr lang="en-US" altLang="ko-KR" sz="1600" dirty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22" y="1178950"/>
            <a:ext cx="3771900" cy="26467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68752" y="1178950"/>
            <a:ext cx="3829051" cy="2598259"/>
          </a:xfrm>
          <a:prstGeom prst="rect">
            <a:avLst/>
          </a:prstGeom>
        </p:spPr>
      </p:pic>
      <p:sp>
        <p:nvSpPr>
          <p:cNvPr id="15" name="막힌 원호 14">
            <a:extLst>
              <a:ext uri="{FF2B5EF4-FFF2-40B4-BE49-F238E27FC236}">
                <a16:creationId xmlns:a16="http://schemas.microsoft.com/office/drawing/2014/main" id="{7A2B614D-B9BF-43B1-A973-D8E54A957D91}"/>
              </a:ext>
            </a:extLst>
          </p:cNvPr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87179"/>
              </p:ext>
            </p:extLst>
          </p:nvPr>
        </p:nvGraphicFramePr>
        <p:xfrm>
          <a:off x="344488" y="1716087"/>
          <a:ext cx="8455027" cy="4847249"/>
        </p:xfrm>
        <a:graphic>
          <a:graphicData uri="http://schemas.openxmlformats.org/drawingml/2006/table">
            <a:tbl>
              <a:tblPr firstRow="1" bandRow="1"/>
              <a:tblGrid>
                <a:gridCol w="219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5311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300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ENCRYPTO_01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암호화 전송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양자내성암호화를 통해 메시지를 암호화하는 과정을 보여준다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82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메시지를 전송하지 않으면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대기한다.</a:t>
                      </a:r>
                    </a:p>
                    <a:p>
                      <a:pPr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메시지를 전송하면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메시지가 대칭키로, 대칭키가 공개키로 암호화되고 둘을 병합하여 암호문이 만들어지는 과정을 보여준다.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8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인터페이스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암호화 과정 출력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인프라 데이터 처리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메시지 암호화 및 전송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화면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1" y="1238250"/>
            <a:ext cx="260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암호화 통신</a:t>
            </a:r>
            <a:r>
              <a:rPr lang="en-US" altLang="ko-KR" b="1" dirty="0"/>
              <a:t>(Sender)</a:t>
            </a:r>
          </a:p>
        </p:txBody>
      </p:sp>
      <p:pic>
        <p:nvPicPr>
          <p:cNvPr id="46" name="그림 45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2682000" y="1748988"/>
            <a:ext cx="3780000" cy="205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55913"/>
              </p:ext>
            </p:extLst>
          </p:nvPr>
        </p:nvGraphicFramePr>
        <p:xfrm>
          <a:off x="344488" y="1716089"/>
          <a:ext cx="8452867" cy="4760903"/>
        </p:xfrm>
        <a:graphic>
          <a:graphicData uri="http://schemas.openxmlformats.org/drawingml/2006/table">
            <a:tbl>
              <a:tblPr firstRow="1" bandRow="1"/>
              <a:tblGrid>
                <a:gridCol w="219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6027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300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DECRYPTO_01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암호화 수신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양자내성암호 알고리즘을 통해 암호문을 복화하는 과정을 보여준다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메시지가 수신되지 않으면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대기한다.</a:t>
                      </a:r>
                    </a:p>
                    <a:p>
                      <a:pPr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■ 메시지를 수신되면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암호문을 분해하고 개인키와 복호화된 랜덤키로 메시지가 복호화 되는 과정을 보여준다.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인터페이스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복호화 과정 출력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암호문 복호화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시리얼통신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메시지전송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화면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2" y="1238250"/>
            <a:ext cx="2748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5.</a:t>
            </a:r>
            <a:r>
              <a:rPr lang="ko-KR" altLang="en-US" b="1" dirty="0"/>
              <a:t> 암호화 통신</a:t>
            </a:r>
            <a:r>
              <a:rPr lang="en-US" altLang="ko-KR" b="1" dirty="0"/>
              <a:t>(Receiver)</a:t>
            </a:r>
          </a:p>
        </p:txBody>
      </p:sp>
      <p:pic>
        <p:nvPicPr>
          <p:cNvPr id="47" name="그림 46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2680921" y="1748990"/>
            <a:ext cx="3780000" cy="205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1" name="그림 103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23528" y="1624707"/>
            <a:ext cx="8494488" cy="4558826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4417" y="1993170"/>
            <a:ext cx="8425943" cy="4309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 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1" y="1238250"/>
            <a:ext cx="3825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양자내성암호화 알고리즘 순서도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49" y="1814313"/>
            <a:ext cx="8044543" cy="4612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알고리즘 명세서 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2" y="1238250"/>
            <a:ext cx="92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내용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85261"/>
              </p:ext>
            </p:extLst>
          </p:nvPr>
        </p:nvGraphicFramePr>
        <p:xfrm>
          <a:off x="269114" y="1740174"/>
          <a:ext cx="8605775" cy="1828434"/>
        </p:xfrm>
        <a:graphic>
          <a:graphicData uri="http://schemas.openxmlformats.org/drawingml/2006/table">
            <a:tbl>
              <a:tblPr firstRow="1" bandRow="1"/>
              <a:tblGrid>
                <a:gridCol w="232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120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알고리즘 명세서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키 교환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① 키 생성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자신의 공개키와 개인키를 생성한다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. 공개키(④)는 교환하여 상대방이 암호화하는데 사용하며 개인키(⑤)는 공개키로 암호화된 암호문을 해독하는 용도로 사용된다.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② 키 교환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상대방의 공개키를 얻는다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③ 키 교환 확인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상대방의 공개키를 얻지 했다면 ②로 얻었다면 ④로 이동한다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54614"/>
              </p:ext>
            </p:extLst>
          </p:nvPr>
        </p:nvGraphicFramePr>
        <p:xfrm>
          <a:off x="269115" y="3614280"/>
          <a:ext cx="8605775" cy="3030831"/>
        </p:xfrm>
        <a:graphic>
          <a:graphicData uri="http://schemas.openxmlformats.org/drawingml/2006/table">
            <a:tbl>
              <a:tblPr firstRow="1" bandRow="1"/>
              <a:tblGrid>
                <a:gridCol w="232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120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알고리즘 명세서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(암호문 전송)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① 메시지 입력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전송할 메시지를 받는다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② 대칭키 생성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메시지를 암호화할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20byte 길이의 난수를 생성한다.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③ 메시지 암호화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②에서 생성한 대칭키를 가지고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aes-256-cbc 알고리즘으로 메시지를 암호화한다.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④ 대칭키 암호화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키 교환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(④)에서 획득한 공개키를 통해 ②에서 생성한 대칭키를 NTRU 알고리즘으로 암호화한다.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⑤ 암호문 병합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③와 ④를 병합하여 보낼 암호문을 만든다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암호문의 끝을 표시하기 위해 ‘.’ 문자를 마지막에 추가한다.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1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⑥ 암호문 전송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⑤에서 만든 암호문을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TCP Socket을 통해 전송한다.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04479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endParaRPr lang="ko-KR" altLang="en-US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52" y="1238250"/>
            <a:ext cx="92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내용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24876"/>
              </p:ext>
            </p:extLst>
          </p:nvPr>
        </p:nvGraphicFramePr>
        <p:xfrm>
          <a:off x="269114" y="1723356"/>
          <a:ext cx="8605775" cy="2486175"/>
        </p:xfrm>
        <a:graphic>
          <a:graphicData uri="http://schemas.openxmlformats.org/drawingml/2006/table">
            <a:tbl>
              <a:tblPr firstRow="1" bandRow="1"/>
              <a:tblGrid>
                <a:gridCol w="232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120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명세서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(암호문 수신)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암호문 수신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암호문을 수신한다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수신 확인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수신을 확인한다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‘.’이 도착하면 모든 패킷이 도착한 것으로 판단한다.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7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암호문 분해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암호문을 암호화된 대칭키와 암호화된 메시지로 분해한다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1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대칭키 복호화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 교환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(②)에서 생성한 개인키(⑤)를 가지고 NTRU 알고리즘으로 대칭키를 복호화한다.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31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메시지 복호화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④에서 복호화한 대칭키를 가지고 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aes-256-cbc 알고리즘으로 메시지를 복호화한다.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제목 12">
            <a:extLst>
              <a:ext uri="{FF2B5EF4-FFF2-40B4-BE49-F238E27FC236}">
                <a16:creationId xmlns:a16="http://schemas.microsoft.com/office/drawing/2014/main" id="{1B9F1256-E11A-4A7E-8476-D615F8678717}"/>
              </a:ext>
            </a:extLst>
          </p:cNvPr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알고리즘 명세서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7810" y="1700747"/>
            <a:ext cx="5408385" cy="39141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44931" y="1233897"/>
            <a:ext cx="199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신호등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4931" y="1246621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위치정보</a:t>
            </a:r>
            <a:r>
              <a:rPr lang="en-US" altLang="ko-KR" b="1" dirty="0"/>
              <a:t>)</a:t>
            </a:r>
          </a:p>
        </p:txBody>
      </p:sp>
      <p:pic>
        <p:nvPicPr>
          <p:cNvPr id="34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9254" y="1964545"/>
            <a:ext cx="7045492" cy="383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36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</a:p>
        </p:txBody>
      </p:sp>
      <p:pic>
        <p:nvPicPr>
          <p:cNvPr id="3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3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1600" y="2690664"/>
            <a:ext cx="6620799" cy="236253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4931" y="1233897"/>
            <a:ext cx="199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3.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정류장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2691" y="1268764"/>
            <a:ext cx="2063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자율주행자동차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7198" y="2053713"/>
            <a:ext cx="4869603" cy="4397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F1B441-042F-4AE9-A58C-E62E5976B04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4" name="막힌 원호 33">
            <a:extLst>
              <a:ext uri="{FF2B5EF4-FFF2-40B4-BE49-F238E27FC236}">
                <a16:creationId xmlns:a16="http://schemas.microsoft.com/office/drawing/2014/main" id="{39269349-8060-4D6D-8184-CA9DFCAEAC0A}"/>
              </a:ext>
            </a:extLst>
          </p:cNvPr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6019" y="3851775"/>
            <a:ext cx="29337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350" dirty="0"/>
              <a:t> 자율주행차에 관한 관심이 높아지면서</a:t>
            </a:r>
            <a:r>
              <a:rPr lang="en-US" altLang="ko-KR" sz="1350" dirty="0"/>
              <a:t>,</a:t>
            </a:r>
            <a:r>
              <a:rPr lang="ko-KR" altLang="en-US" sz="1350" dirty="0"/>
              <a:t> 신뢰성이 높고 지연시간이 낮은 무선접속 기술개발이 매우 중요해지고 있다</a:t>
            </a:r>
            <a:r>
              <a:rPr lang="en-US" altLang="ko-KR" sz="1350" dirty="0"/>
              <a:t>. </a:t>
            </a:r>
            <a:r>
              <a:rPr lang="ko-KR" altLang="en-US" sz="1350" dirty="0"/>
              <a:t>자율주행의 필수 기술인 </a:t>
            </a:r>
            <a:r>
              <a:rPr lang="en-US" altLang="ko-KR" sz="1350" dirty="0"/>
              <a:t>V2X</a:t>
            </a:r>
            <a:r>
              <a:rPr lang="ko-KR" altLang="en-US" sz="1350" dirty="0"/>
              <a:t>는 미국의 </a:t>
            </a:r>
            <a:r>
              <a:rPr lang="en-US" altLang="ko-KR" sz="1350" dirty="0"/>
              <a:t>DSRC</a:t>
            </a:r>
            <a:r>
              <a:rPr lang="ko-KR" altLang="en-US" sz="1350" dirty="0"/>
              <a:t>와 유럽의 </a:t>
            </a:r>
            <a:r>
              <a:rPr lang="en-US" altLang="ko-KR" sz="1350" dirty="0"/>
              <a:t>C-ITS</a:t>
            </a:r>
            <a:r>
              <a:rPr lang="ko-KR" altLang="en-US" sz="1350" dirty="0"/>
              <a:t>가 주도해 왔다</a:t>
            </a:r>
            <a:r>
              <a:rPr lang="en-US" altLang="ko-KR" sz="1350" dirty="0"/>
              <a:t>. </a:t>
            </a:r>
          </a:p>
          <a:p>
            <a:pPr algn="just">
              <a:defRPr/>
            </a:pPr>
            <a:endParaRPr lang="en-US" altLang="ko-KR" sz="1350" dirty="0"/>
          </a:p>
          <a:p>
            <a:pPr algn="just">
              <a:defRPr/>
            </a:pPr>
            <a:r>
              <a:rPr lang="en-US" altLang="ko-KR" sz="1350" dirty="0"/>
              <a:t> </a:t>
            </a:r>
            <a:r>
              <a:rPr lang="ko-KR" altLang="en-US" sz="1350" dirty="0"/>
              <a:t>최근 이동통신사업자들은 고신뢰성</a:t>
            </a:r>
            <a:r>
              <a:rPr lang="en-US" altLang="ko-KR" sz="1350" dirty="0"/>
              <a:t>, </a:t>
            </a:r>
            <a:r>
              <a:rPr lang="ko-KR" altLang="en-US" sz="1350" dirty="0"/>
              <a:t>저지연성</a:t>
            </a:r>
            <a:r>
              <a:rPr lang="en-US" altLang="ko-KR" sz="1350" dirty="0"/>
              <a:t>, </a:t>
            </a:r>
            <a:r>
              <a:rPr lang="ko-KR" altLang="en-US" sz="1350" dirty="0"/>
              <a:t>높은 스루풋 성능을 갖는 </a:t>
            </a:r>
            <a:r>
              <a:rPr lang="en-US" altLang="ko-KR" sz="1350" dirty="0"/>
              <a:t>C-V2X(cellular-V2X) </a:t>
            </a:r>
            <a:r>
              <a:rPr lang="ko-KR" altLang="en-US" sz="1350" dirty="0"/>
              <a:t>기술을 도입하면서 국내외적으로 향후 </a:t>
            </a:r>
            <a:r>
              <a:rPr lang="en-US" altLang="ko-KR" sz="1350" dirty="0"/>
              <a:t>V2X </a:t>
            </a:r>
            <a:r>
              <a:rPr lang="ko-KR" altLang="en-US" sz="1350" dirty="0"/>
              <a:t>방식 결정이 큰 이슈가 되고 있다</a:t>
            </a:r>
            <a:r>
              <a:rPr lang="en-US" altLang="ko-KR" sz="1350" dirty="0"/>
              <a:t>. </a:t>
            </a:r>
            <a:endParaRPr lang="ko-KR" altLang="en-US" sz="13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2779" y="1349357"/>
            <a:ext cx="3049963" cy="178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278" y="3872541"/>
            <a:ext cx="54891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400" dirty="0"/>
              <a:t>2016년 공모사업 발표 이후 다양한 문제를 기반으로 하는 64개의 알고리즘이 1라운드 후보 알고리즘으로 공개되었으며 안전성, 성능에 대한 평가를 거쳐 2020년 7개 알고리즘이 3라운드 최종 후보(finalist)로 선정되었다. Table 1.과 같이 PKE/KEM에 속하는 4개의 최종 후보 알고리즘 중 NTRU,CRYSTALS-KYBER, SABER 3개의 알고리즘이 격자기반 암호로 격자기반 기술이 상당한 비율을 차지한다.</a:t>
            </a:r>
          </a:p>
          <a:p>
            <a:pPr algn="just">
              <a:defRPr/>
            </a:pPr>
            <a:endParaRPr lang="ko-KR" altLang="en-US" sz="1400" dirty="0"/>
          </a:p>
          <a:p>
            <a:pPr algn="just">
              <a:defRPr/>
            </a:pPr>
            <a:r>
              <a:rPr lang="ko-KR" altLang="en-US" sz="1400" dirty="0"/>
              <a:t>NTRU는 동일한 안전성을 제공하는 다른 최종 후보들과 비교하여 KEM 과정에서 전달해야 하는 키와 암호문의 크기가 작다는 점에서 효율성을 가진다. 또한, NTRU는 다른 최종후보와 비교하여 최고 수준의 성능을 내지는 못하지만 가장 긴 역사를 가지고 오랫동안 분석을 통해 안전성이 검증되어 온 것이 장점이다.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514" y="1353874"/>
            <a:ext cx="2890939" cy="13955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16085" y="2173330"/>
            <a:ext cx="2801468" cy="1337065"/>
          </a:xfrm>
          <a:prstGeom prst="rect">
            <a:avLst/>
          </a:prstGeom>
        </p:spPr>
      </p:pic>
      <p:cxnSp>
        <p:nvCxnSpPr>
          <p:cNvPr id="11" name="직선 연결선 10"/>
          <p:cNvCxnSpPr>
            <a:cxnSpLocks/>
          </p:cNvCxnSpPr>
          <p:nvPr/>
        </p:nvCxnSpPr>
        <p:spPr>
          <a:xfrm>
            <a:off x="5852160" y="692699"/>
            <a:ext cx="0" cy="590622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23528" y="78044"/>
            <a:ext cx="8807888" cy="911286"/>
            <a:chOff x="1847528" y="78042"/>
            <a:chExt cx="8807888" cy="911286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912424" y="78042"/>
              <a:ext cx="677336" cy="3986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그룹 21"/>
            <p:cNvGrpSpPr/>
            <p:nvPr/>
          </p:nvGrpSpPr>
          <p:grpSpPr>
            <a:xfrm>
              <a:off x="1847528" y="476672"/>
              <a:ext cx="8807888" cy="512656"/>
              <a:chOff x="1847528" y="476672"/>
              <a:chExt cx="8807888" cy="512656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1948356" y="541195"/>
                <a:ext cx="2591728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799856" y="548680"/>
                <a:ext cx="5328592" cy="0"/>
              </a:xfrm>
              <a:prstGeom prst="line">
                <a:avLst/>
              </a:prstGeom>
              <a:ln w="28575">
                <a:solidFill>
                  <a:srgbClr val="3B5AA8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0200456" y="476672"/>
                <a:ext cx="454960" cy="15896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26" name="제목 12"/>
              <p:cNvSpPr txBox="1"/>
              <p:nvPr/>
            </p:nvSpPr>
            <p:spPr>
              <a:xfrm>
                <a:off x="1847528" y="692697"/>
                <a:ext cx="2808312" cy="296631"/>
              </a:xfrm>
              <a:prstGeom prst="rect">
                <a:avLst/>
              </a:prstGeom>
            </p:spPr>
            <p:txBody>
              <a:bodyPr vert="horz" lIns="91440" tIns="45720" rIns="91440" bIns="4572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en-US" altLang="ko-KR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| 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시장</a:t>
                </a:r>
                <a:r>
                  <a:rPr lang="en-US" altLang="ko-KR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/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+mn-ea"/>
                    <a:cs typeface="+mj-cs"/>
                  </a:rPr>
                  <a:t>기술 동향 분석</a:t>
                </a:r>
                <a:endParaRPr lang="ko-KR" altLang="en-US" sz="1700" spc="-51" dirty="0">
                  <a:solidFill>
                    <a:schemeClr val="bg1"/>
                  </a:solidFill>
                  <a:latin typeface="+mn-ea"/>
                  <a:cs typeface="+mj-cs"/>
                </a:endParaRPr>
              </a:p>
            </p:txBody>
          </p:sp>
        </p:grpSp>
      </p:grpSp>
      <p:sp>
        <p:nvSpPr>
          <p:cNvPr id="32" name="타원 31"/>
          <p:cNvSpPr/>
          <p:nvPr/>
        </p:nvSpPr>
        <p:spPr>
          <a:xfrm>
            <a:off x="1941045" y="2092961"/>
            <a:ext cx="527836" cy="198291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3403600" y="2570483"/>
            <a:ext cx="822960" cy="939911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프로그램 목록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8" name="표 57"/>
          <p:cNvGraphicFramePr/>
          <p:nvPr>
            <p:extLst>
              <p:ext uri="{D42A27DB-BD31-4B8C-83A1-F6EECF244321}">
                <p14:modId xmlns:p14="http://schemas.microsoft.com/office/powerpoint/2010/main" val="1967501437"/>
              </p:ext>
            </p:extLst>
          </p:nvPr>
        </p:nvGraphicFramePr>
        <p:xfrm>
          <a:off x="298210" y="1579939"/>
          <a:ext cx="8547580" cy="2973943"/>
        </p:xfrm>
        <a:graphic>
          <a:graphicData uri="http://schemas.openxmlformats.org/drawingml/2006/table">
            <a:tbl>
              <a:tblPr firstRow="1" bandRow="1"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8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49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Sender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START_01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시작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EXCHANGE_01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공개키 교환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4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ENCRYPTO_01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암호화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49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Receiver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START_01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시작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4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EXCHANGE_02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공개키 교환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4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DECRYPTO_01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암호문 수신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216" y="1549868"/>
            <a:ext cx="4458832" cy="483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4716016" y="2420888"/>
          <a:ext cx="3960437" cy="1615440"/>
        </p:xfrm>
        <a:graphic>
          <a:graphicData uri="http://schemas.openxmlformats.org/drawingml/2006/table">
            <a:tbl>
              <a:tblPr firstRow="1" bandRow="1"/>
              <a:tblGrid>
                <a:gridCol w="68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항목명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Type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/선택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값 목록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설명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6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GPS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0 ~ 1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차량 위치 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T, F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정류장 사람정보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S2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T, F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정류장 사람정보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TR1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R, Y, 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신호등 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TR2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필수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</a:rPr>
                        <a:t>R, Y, 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</a:rPr>
                        <a:t>신호등 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568" y="2276872"/>
            <a:ext cx="2940201" cy="21210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1520" y="1628800"/>
            <a:ext cx="91440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en-US" altLang="ko-KR" sz="1500" b="1">
                <a:latin typeface="맑은 고딕"/>
                <a:ea typeface="맑은 고딕"/>
              </a:rPr>
              <a:t>1.</a:t>
            </a:r>
            <a:r>
              <a:rPr lang="ko-KR" altLang="en-US" sz="1500" b="1">
                <a:latin typeface="맑은 고딕"/>
                <a:ea typeface="맑은 고딕"/>
              </a:rPr>
              <a:t> 테이블 구성도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6016" y="1578496"/>
            <a:ext cx="91440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en-US" altLang="ko-KR" sz="1500" b="1">
                <a:latin typeface="맑은 고딕"/>
                <a:ea typeface="맑은 고딕"/>
              </a:rPr>
              <a:t>2.</a:t>
            </a:r>
            <a:r>
              <a:rPr lang="ko-KR" altLang="en-US" sz="1500" b="1">
                <a:latin typeface="맑은 고딕"/>
                <a:ea typeface="맑은 고딕"/>
              </a:rPr>
              <a:t> 테이블 내용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핵심 소스코드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017" y="1176833"/>
            <a:ext cx="2453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공개키 대칭키 생성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896632"/>
              </p:ext>
            </p:extLst>
          </p:nvPr>
        </p:nvGraphicFramePr>
        <p:xfrm>
          <a:off x="323528" y="1569355"/>
          <a:ext cx="8612507" cy="1341120"/>
        </p:xfrm>
        <a:graphic>
          <a:graphicData uri="http://schemas.openxmlformats.org/drawingml/2006/table">
            <a:tbl>
              <a:tblPr firstRow="1" bandRow="1"/>
              <a:tblGrid>
                <a:gridCol w="861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11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async function keyGeneration() {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keyPair = await ntru.keyPair();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keyList.server_private = keyPair.privateKey;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keyList.server_public = keyPair.publicKey;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console.log("Key generation complete")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72480" y="2986203"/>
            <a:ext cx="1914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데이터 송수신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6415"/>
              </p:ext>
            </p:extLst>
          </p:nvPr>
        </p:nvGraphicFramePr>
        <p:xfrm>
          <a:off x="323528" y="3429000"/>
          <a:ext cx="8612507" cy="3276600"/>
        </p:xfrm>
        <a:graphic>
          <a:graphicData uri="http://schemas.openxmlformats.org/drawingml/2006/table">
            <a:tbl>
              <a:tblPr firstRow="1" bandRow="1"/>
              <a:tblGrid>
                <a:gridCol w="861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217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webSocket.on('data', function (chunk) {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buffers += chunk.toString();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if (buffers[buffers.length - 1] == '.') {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if (keyList.server_public != 0) {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var decryptedMsg = decrypted(buffers.slice(0, buffers.length - 1), keyList.client_private);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decryptedMsg.then(function (result){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    think(JSON.parse(result));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});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} else {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keyList.server_public = new Uint8Array(buffers.slice(0, buffers.length - 1).split(','));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console.log("Finish to exchange publicKey.");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connection_state = "running";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io.sockets.emit('state', connection_state);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	        catState = "T";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    carPort.write(carState);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} 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    buffers = ''; // 버퍼 초기화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    }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});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701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l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핵심 소스코드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515" y="4213418"/>
            <a:ext cx="191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암호문 복호화</a:t>
            </a: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80011"/>
              </p:ext>
            </p:extLst>
          </p:nvPr>
        </p:nvGraphicFramePr>
        <p:xfrm>
          <a:off x="269115" y="4582750"/>
          <a:ext cx="8605775" cy="2103120"/>
        </p:xfrm>
        <a:graphic>
          <a:graphicData uri="http://schemas.openxmlformats.org/drawingml/2006/table">
            <a:tbl>
              <a:tblPr firstRow="1" bandRow="1"/>
              <a:tblGrid>
                <a:gridCol w="860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015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async function decrypted(msg, privateKey) { // 대칭키와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메시지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 분리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utf8_array = new Uint8Array(msg.split(','));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encryptedKey = utf8_array.slice(0, 1022);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encryptedMsg = str.UTF8ArraytoString(utf8_array.slice(1022,));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대칭키 복호화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symmetricKey = str.UTF8ArraytoString(await ntru.decrypt(encryptedKey, privateKey));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</a:rPr>
                        <a:t>메시지</a:t>
                      </a: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 복호화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const decipher = crypto.createDecipher('aes-256-cbc', symmetricKey);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let decryptedMsg = decipher.update(encryptedMsg, 'base64', 'utf8');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decryptedMsg += decipher.final('utf8');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return decryptedMsg;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253515" y="1216871"/>
            <a:ext cx="178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3.</a:t>
            </a:r>
            <a:r>
              <a:rPr lang="ko-KR" altLang="en-US" b="1" dirty="0"/>
              <a:t> 암호화 전송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45678"/>
              </p:ext>
            </p:extLst>
          </p:nvPr>
        </p:nvGraphicFramePr>
        <p:xfrm>
          <a:off x="269115" y="1576916"/>
          <a:ext cx="8605775" cy="2606040"/>
        </p:xfrm>
        <a:graphic>
          <a:graphicData uri="http://schemas.openxmlformats.org/drawingml/2006/table">
            <a:tbl>
              <a:tblPr firstRow="1" bandRow="1"/>
              <a:tblGrid>
                <a:gridCol w="860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9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async function encrypted_send(msg, publicKey) { // 공동키 암호화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symmetricKey = crypto.randomBytes(20).toString('base64');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utf8_array = new Uint8Array(str.stringToUTF8Array(symmetricKey));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encryptedKey = await ntru.encrypt(utf8_array, publicKey);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내용 암호화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const cipher = crypto.createCipher('aes-256-cbc', symmetricKey);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let encryptedMsg = cipher.update(msg, 'utf8', 'base64');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encryptedMsg += cipher.final('base64');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결합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var result = encryptedKey + ',' + str.stringToUTF8Array(encryptedMsg) + '.';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socketIO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io.sockets.emit('send', [msg, symmetricKey, str.UTF8ArraytoString(publicKey), result]);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// 전송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socketp.write(result);</a:t>
                      </a:r>
                    </a:p>
                    <a:p>
                      <a:pPr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393509">
            <a:off x="2542204" y="1326047"/>
            <a:ext cx="3650230" cy="4866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183645">
            <a:off x="2573147" y="1054197"/>
            <a:ext cx="3832602" cy="5110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9818" y="120088"/>
            <a:ext cx="936104" cy="489971"/>
          </a:xfrm>
          <a:prstGeom prst="rect">
            <a:avLst/>
          </a:prstGeom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10800000">
            <a:off x="4306021" y="3227213"/>
            <a:ext cx="4837979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8"/>
          <p:cNvSpPr txBox="1"/>
          <p:nvPr/>
        </p:nvSpPr>
        <p:spPr>
          <a:xfrm>
            <a:off x="2978466" y="3150598"/>
            <a:ext cx="31870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spc="-151" dirty="0">
                <a:solidFill>
                  <a:srgbClr val="3B5AA8"/>
                </a:solidFill>
              </a:rPr>
              <a:t>Thank you</a:t>
            </a:r>
            <a:endParaRPr lang="ko-KR" altLang="en-US" sz="5000" b="1" spc="-151" dirty="0">
              <a:solidFill>
                <a:srgbClr val="3B5AA8"/>
              </a:solidFill>
            </a:endParaRPr>
          </a:p>
        </p:txBody>
      </p:sp>
      <p:sp>
        <p:nvSpPr>
          <p:cNvPr id="7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124199" y="6357532"/>
            <a:ext cx="2895600" cy="365125"/>
          </a:xfrm>
        </p:spPr>
        <p:txBody>
          <a:bodyPr vert="horz" lIns="91440" tIns="45720" rIns="91440" bIns="45720" anchor="ctr"/>
          <a:lstStyle/>
          <a:p>
            <a:pPr lvl="0">
              <a:defRPr/>
            </a:pPr>
            <a:r>
              <a:rPr lang="ko-KR" altLang="en-US" dirty="0"/>
              <a:t>한이음 ▶ 프로그램 설계서</a:t>
            </a:r>
          </a:p>
        </p:txBody>
      </p:sp>
      <p:grpSp>
        <p:nvGrpSpPr>
          <p:cNvPr id="8" name="그룹 14"/>
          <p:cNvGrpSpPr/>
          <p:nvPr/>
        </p:nvGrpSpPr>
        <p:grpSpPr>
          <a:xfrm>
            <a:off x="174171" y="214464"/>
            <a:ext cx="2192015" cy="600145"/>
            <a:chOff x="75729" y="166947"/>
            <a:chExt cx="2192015" cy="600145"/>
          </a:xfrm>
        </p:grpSpPr>
        <p:grpSp>
          <p:nvGrpSpPr>
            <p:cNvPr id="9" name="그룹 6"/>
            <p:cNvGrpSpPr/>
            <p:nvPr/>
          </p:nvGrpSpPr>
          <p:grpSpPr>
            <a:xfrm>
              <a:off x="683568" y="199272"/>
              <a:ext cx="1584176" cy="461665"/>
              <a:chOff x="683568" y="199272"/>
              <a:chExt cx="1584176" cy="461665"/>
            </a:xfrm>
          </p:grpSpPr>
          <p:cxnSp>
            <p:nvCxnSpPr>
              <p:cNvPr id="10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9"/>
              <p:cNvSpPr txBox="1"/>
              <p:nvPr/>
            </p:nvSpPr>
            <p:spPr>
              <a:xfrm>
                <a:off x="683568" y="199272"/>
                <a:ext cx="145264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직사각형 10"/>
          <p:cNvSpPr/>
          <p:nvPr/>
        </p:nvSpPr>
        <p:spPr>
          <a:xfrm>
            <a:off x="971599" y="645451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24475"/>
              </p:ext>
            </p:extLst>
          </p:nvPr>
        </p:nvGraphicFramePr>
        <p:xfrm>
          <a:off x="228600" y="1603476"/>
          <a:ext cx="8686799" cy="5004448"/>
        </p:xfrm>
        <a:graphic>
          <a:graphicData uri="http://schemas.openxmlformats.org/drawingml/2006/table">
            <a:tbl>
              <a:tblPr firstRow="1" bandRow="1"/>
              <a:tblGrid>
                <a:gridCol w="912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5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76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713">
                <a:tc rowSpan="1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인프라 데이터 처리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인프라 데이터 수집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인프라로부터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요청으로 받은 데이터를 수집한다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71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인프라 데이터 가공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수집한 데이터를 바탕으로 자동차의 움직임을 제어하기 위한 메시지를 생성한다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76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생성 및 교환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NTRU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Key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양자내성암호에 사용될 공개키와 개인키를 생성한다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71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공개키 교환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교통정보체계와 자율주행자동차간 양자내성암호통신을 위한 공개키를 교환한다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01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메시지 암호화 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전송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 생성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메시지를 암호화할 대칭키를 생성한다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01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메시지 암호화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대칭키로 메시지를 암호화한다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6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 암호화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상대방의 공개키로 대칭키를 암호화한다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67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암호문 병합 및 전송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암호화된 메시지와 대칭키를 병합하여 암호문을 만든다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7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 인터페이스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소켓 통신 활성화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눌러 웹 소켓 서버를 활성화 시킨다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71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공개키 교환 대기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자동차 웹 소켓 클라이언트와 연결되면 공개키가 교환되길 대기한다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71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암호화 과정 출력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공개키를 통해 암호화되는 과정을 보여준다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28" name="TextBox 1027"/>
          <p:cNvSpPr txBox="1"/>
          <p:nvPr/>
        </p:nvSpPr>
        <p:spPr>
          <a:xfrm>
            <a:off x="181913" y="1196749"/>
            <a:ext cx="183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1.</a:t>
            </a:r>
            <a:r>
              <a:rPr lang="ko-KR" altLang="en-US" b="1" dirty="0"/>
              <a:t> 교통정보체계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79318"/>
              </p:ext>
            </p:extLst>
          </p:nvPr>
        </p:nvGraphicFramePr>
        <p:xfrm>
          <a:off x="251519" y="1623483"/>
          <a:ext cx="8640962" cy="4984142"/>
        </p:xfrm>
        <a:graphic>
          <a:graphicData uri="http://schemas.openxmlformats.org/drawingml/2006/table">
            <a:tbl>
              <a:tblPr firstRow="1" bandRow="1"/>
              <a:tblGrid>
                <a:gridCol w="907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1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4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시리얼통신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아두이노와 통신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시리얼 통신을 통해 자동차 아두이노에게 데이터를 전달한다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66"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S/W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생성 및 교환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NTRU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key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양자내성암호화에 사용될 공개키와 대칭키를 생성한다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33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공개키 교환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effectLst/>
                        </a:rPr>
                        <a:t>교통 정보체계와 자율주행 자동차 간의 양자 내성 암호 통신을 위한 공개키를 교환한다. 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6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암호문 복호화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암호문 분해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암호화된 대칭키와 암호화된 메시지로 암호문을 분해한다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6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 복호화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개인키를 통해 대칭키를 복호화한다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66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메시지 복호화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대칭키를 통해 메시지를 복호화한다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33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 인터페이스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소켓 통신 활성화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눌러 웹 소켓을 활성화한다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3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0996" marR="30996" marT="8570" marB="85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공개키 교환 대기 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교통정보관리체계와 연결되면 공개키 교환을 대기한다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37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0996" marR="30996" marT="8570" marB="85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복호화 과정 출력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대칭키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개인키를 통해 복호화 되는 과정을 보여준다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3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시리얼통신</a:t>
                      </a: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시리얼통신 활성화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라인트레이서 아두이노와의 시리얼 통신을 활성화 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66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메시지 전송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복호화된 메시지를 라인트레이서 자동차에게 전송한다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48B61E-AAE6-450F-B5B8-744EB4895431}"/>
              </a:ext>
            </a:extLst>
          </p:cNvPr>
          <p:cNvSpPr txBox="1"/>
          <p:nvPr/>
        </p:nvSpPr>
        <p:spPr>
          <a:xfrm>
            <a:off x="181913" y="1198161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2.</a:t>
            </a:r>
            <a:r>
              <a:rPr lang="ko-KR" altLang="en-US" b="1" dirty="0"/>
              <a:t> 자동차</a:t>
            </a:r>
            <a:r>
              <a:rPr lang="en-US" altLang="ko-KR" b="1" dirty="0"/>
              <a:t>(</a:t>
            </a:r>
            <a:r>
              <a:rPr lang="ko-KR" altLang="en-US" b="1" dirty="0"/>
              <a:t>통신모듈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4150" y="1180638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3.</a:t>
            </a:r>
            <a:r>
              <a:rPr lang="ko-KR" altLang="en-US" b="1" dirty="0"/>
              <a:t> 자동차</a:t>
            </a:r>
            <a:r>
              <a:rPr lang="en-US" altLang="ko-KR" b="1" dirty="0"/>
              <a:t>(</a:t>
            </a:r>
            <a:r>
              <a:rPr lang="ko-KR" altLang="en-US" b="1" dirty="0"/>
              <a:t>자율주행</a:t>
            </a:r>
            <a:r>
              <a:rPr lang="en-US" altLang="ko-KR" b="1" dirty="0"/>
              <a:t>)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214150" y="4672939"/>
            <a:ext cx="200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정류장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103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27618"/>
              </p:ext>
            </p:extLst>
          </p:nvPr>
        </p:nvGraphicFramePr>
        <p:xfrm>
          <a:off x="248959" y="5013681"/>
          <a:ext cx="8640961" cy="1615719"/>
        </p:xfrm>
        <a:graphic>
          <a:graphicData uri="http://schemas.openxmlformats.org/drawingml/2006/table">
            <a:tbl>
              <a:tblPr firstRow="1" bandRow="1"/>
              <a:tblGrid>
                <a:gridCol w="907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0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H/W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정류장의 사람 유무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사람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적외선 근접센서를 통해 정류장에 사람이 있는지 측정한다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8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S/W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위치 정보</a:t>
                      </a:r>
                      <a:endParaRPr lang="en-US" altLang="ko-KR" sz="110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데이터 전송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서버연결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교통정보체계와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통신을 위해 연결 관계를 수립한다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5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사람 인식 데이터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즉정한 정보를 교통정보체계에</a:t>
                      </a:r>
                      <a:r>
                        <a:rPr lang="en-US" altLang="ko-KR" sz="1100" dirty="0"/>
                        <a:t> HTTP</a:t>
                      </a:r>
                      <a:r>
                        <a:rPr lang="ko-KR" altLang="en-US" sz="1100" dirty="0"/>
                        <a:t> 방식으로 전송한다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3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35006"/>
              </p:ext>
            </p:extLst>
          </p:nvPr>
        </p:nvGraphicFramePr>
        <p:xfrm>
          <a:off x="248959" y="1554575"/>
          <a:ext cx="8646081" cy="3062470"/>
        </p:xfrm>
        <a:graphic>
          <a:graphicData uri="http://schemas.openxmlformats.org/drawingml/2006/table">
            <a:tbl>
              <a:tblPr firstRow="1" bandRow="1"/>
              <a:tblGrid>
                <a:gridCol w="90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7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63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85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라인트레이서 모듈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트랙 위치 파악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적외선 송수신을 통해 흰색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검은색의 선을 구분하여 라인의 위치를 인지한다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5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모터쉴드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dirty="0"/>
                        <a:t>DC</a:t>
                      </a:r>
                      <a:r>
                        <a:rPr lang="ko-KR" altLang="en-US" sz="1100" dirty="0"/>
                        <a:t> 모터 제어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dirty="0"/>
                        <a:t>DC</a:t>
                      </a:r>
                      <a:r>
                        <a:rPr lang="ko-KR" altLang="en-US" sz="1100" dirty="0"/>
                        <a:t>모터에 걸리는 전압을 조절하여 자동차의 속도를 제어한다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95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교통정보체계와의 연동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자동차 라즈베리파이와 아두이노간의 시리얼 통신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교통정보체계 라즈베리파이와 자동차 라즈베리파이와의 통신에서 받은 입력을 시리얼 통신으로 직접 아두이노와 연결하여 원하는 동작을 할 수 있도록 한다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dirty="0"/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5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S/W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자동차 동작 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입력된 시리얼 값에 따른 직진</a:t>
                      </a:r>
                      <a:endParaRPr lang="en-US" altLang="ko-KR" sz="1100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자동차 라즈베리파이와의 시리얼 통신으로 입력된 문자가</a:t>
                      </a:r>
                      <a:r>
                        <a:rPr lang="en-US" altLang="ko-KR" sz="1100" dirty="0"/>
                        <a:t> ‘T’</a:t>
                      </a:r>
                      <a:r>
                        <a:rPr lang="ko-KR" altLang="en-US" sz="1100" dirty="0"/>
                        <a:t>이면 라인을 따라 직진한다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5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0996" marR="30996" marT="8570" marB="85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입력된 시리얼 값에 따른 정지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/>
                        <a:t>자동차 라즈베리파이와의 시리얼 통신으로 입력된 문자가</a:t>
                      </a:r>
                      <a:r>
                        <a:rPr lang="en-US" altLang="ko-KR" sz="1100" dirty="0"/>
                        <a:t> ‘F’</a:t>
                      </a:r>
                      <a:r>
                        <a:rPr lang="ko-KR" altLang="en-US" sz="1100" dirty="0"/>
                        <a:t>이면 정지한다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51519" y="1154531"/>
            <a:ext cx="199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5.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신호등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1029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08682"/>
              </p:ext>
            </p:extLst>
          </p:nvPr>
        </p:nvGraphicFramePr>
        <p:xfrm>
          <a:off x="251519" y="1543987"/>
          <a:ext cx="8640962" cy="2407679"/>
        </p:xfrm>
        <a:graphic>
          <a:graphicData uri="http://schemas.openxmlformats.org/drawingml/2006/table">
            <a:tbl>
              <a:tblPr firstRow="1" bandRow="1"/>
              <a:tblGrid>
                <a:gridCol w="907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2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신호등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차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 조절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신호등 모듈의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신호 표시를 알려준다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5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S/W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인프라 데이터 처리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인프라 데이터 전송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신호등 모듈 인프라로부터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요청을 통해 교통정보체계로 데이터를 넘겨준다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ESP8266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서버 연결</a:t>
                      </a: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ESP8266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웹 서버와 연동하여 통신이 가능하고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신호등 모듈로부터 측정값을 받아온다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30" name="TextBox 1029"/>
          <p:cNvSpPr txBox="1"/>
          <p:nvPr/>
        </p:nvSpPr>
        <p:spPr>
          <a:xfrm>
            <a:off x="271457" y="3963392"/>
            <a:ext cx="2222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6.</a:t>
            </a:r>
            <a:r>
              <a:rPr lang="ko-KR" altLang="en-US" b="1" dirty="0"/>
              <a:t> 인프라</a:t>
            </a:r>
            <a:r>
              <a:rPr lang="en-US" altLang="ko-KR" b="1" dirty="0"/>
              <a:t>(</a:t>
            </a:r>
            <a:r>
              <a:rPr lang="ko-KR" altLang="en-US" b="1" dirty="0"/>
              <a:t>위치정보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1033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6481"/>
              </p:ext>
            </p:extLst>
          </p:nvPr>
        </p:nvGraphicFramePr>
        <p:xfrm>
          <a:off x="251520" y="4352848"/>
          <a:ext cx="8640961" cy="2226371"/>
        </p:xfrm>
        <a:graphic>
          <a:graphicData uri="http://schemas.openxmlformats.org/drawingml/2006/table">
            <a:tbl>
              <a:tblPr firstRow="1" bandRow="1"/>
              <a:tblGrid>
                <a:gridCol w="907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9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8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</a:rPr>
                        <a:t>세부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7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H/W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조도센서 값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/>
                        <a:t>14</a:t>
                      </a:r>
                      <a:r>
                        <a:rPr lang="ko-KR" altLang="en-US" sz="1100" dirty="0"/>
                        <a:t>개의 조도센서  각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아날로그 핀에서 값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/>
                        <a:t>조도센서로 자동차의 현재위치를 파악한다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100" dirty="0"/>
                        <a:t>지나갈 위치의 조도센서 값을 읽는다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87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dirty="0"/>
                        <a:t>S/W</a:t>
                      </a:r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위치 정보 데이터 전송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/>
                        <a:t>ESP-01</a:t>
                      </a:r>
                      <a:r>
                        <a:rPr lang="ko-KR" altLang="en-US" sz="1100" dirty="0"/>
                        <a:t> 웹서버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/>
                        <a:t>ESP-01</a:t>
                      </a:r>
                      <a:r>
                        <a:rPr lang="ko-KR" altLang="en-US" sz="1100" dirty="0"/>
                        <a:t>모듈을 사용하여 </a:t>
                      </a:r>
                      <a:r>
                        <a:rPr lang="en-US" altLang="ko-KR" sz="1100" dirty="0"/>
                        <a:t>Wifi</a:t>
                      </a:r>
                      <a:r>
                        <a:rPr lang="ko-KR" altLang="en-US" sz="1100" dirty="0"/>
                        <a:t>를 통해 웹서버에 접속한다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74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위치정보 데이터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/>
                        <a:t>기준 미만의 조도센서 값을 파악하여 위치 정보 데이터를 교통정보체계로 넘겨준다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rcRect l="1926" r="1445"/>
          <a:stretch/>
        </p:blipFill>
        <p:spPr>
          <a:xfrm>
            <a:off x="128962" y="1327155"/>
            <a:ext cx="8886075" cy="5213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rcRect r="2246"/>
          <a:stretch/>
        </p:blipFill>
        <p:spPr>
          <a:xfrm>
            <a:off x="1" y="1328337"/>
            <a:ext cx="9065759" cy="527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2311</Words>
  <Application>Microsoft Office PowerPoint</Application>
  <PresentationFormat>화면 슬라이드 쇼(4:3)</PresentationFormat>
  <Paragraphs>442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soobin Kwak</dc:creator>
  <cp:lastModifiedBy>황재욱</cp:lastModifiedBy>
  <cp:revision>123</cp:revision>
  <dcterms:created xsi:type="dcterms:W3CDTF">2021-07-14T03:31:31Z</dcterms:created>
  <dcterms:modified xsi:type="dcterms:W3CDTF">2023-01-18T12:30:14Z</dcterms:modified>
  <cp:version>1000.0000.01</cp:version>
</cp:coreProperties>
</file>